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6"/>
  </p:handout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A7D4DE-E28F-4D4F-B13D-071E78E1C5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2AB43-23E5-48A7-A006-1254C297F1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365A7-DB70-47F2-991E-D48277FDF408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A04E-3136-43A8-B2A7-988C43154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E3866-AA72-46F8-B526-CEDED7F09F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46942-24E1-4FD6-B26A-08A500C85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41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07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8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7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9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6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6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9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5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D687F6-0853-4F3B-823B-29851A6859F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416CE9-338C-404A-AC06-71AE0C18C3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0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50B0-EAA9-43B3-A8B5-7A4512128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402378"/>
            <a:ext cx="10058400" cy="1922733"/>
          </a:xfrm>
          <a:noFill/>
          <a:ln w="12700">
            <a:solidFill>
              <a:schemeClr val="tx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6000"/>
              <a:t>DRONE (COPTER-TYPE) AND ARDUPILOT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ADAC5-153A-4E2A-9EDE-ACD536E5F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Presented By NHân</a:t>
            </a:r>
          </a:p>
        </p:txBody>
      </p:sp>
    </p:spTree>
    <p:extLst>
      <p:ext uri="{BB962C8B-B14F-4D97-AF65-F5344CB8AC3E}">
        <p14:creationId xmlns:p14="http://schemas.microsoft.com/office/powerpoint/2010/main" val="17585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8454-477D-46C9-8A5B-E6C62ECD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DRONE CONTROL DIAGRAM</a:t>
            </a:r>
          </a:p>
        </p:txBody>
      </p:sp>
      <p:pic>
        <p:nvPicPr>
          <p:cNvPr id="6146" name="Picture 2" descr="What is a Companion Computer? - Rpanion Electronics">
            <a:extLst>
              <a:ext uri="{FF2B5EF4-FFF2-40B4-BE49-F238E27FC236}">
                <a16:creationId xmlns:a16="http://schemas.microsoft.com/office/drawing/2014/main" id="{3E6DAB15-5614-4876-A883-BD65F1FEBC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306" y="1905244"/>
            <a:ext cx="7485714" cy="3904762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7CA9E-1878-4109-8AEF-AA91A4FE1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6" y="578898"/>
            <a:ext cx="10141688" cy="5700204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7EF2D-A2E3-4408-8152-88B2E07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97113"/>
          </a:xfrm>
        </p:spPr>
        <p:txBody>
          <a:bodyPr/>
          <a:lstStyle/>
          <a:p>
            <a:r>
              <a:rPr lang="en-US"/>
              <a:t>II. ArduPilot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AC7EAA-8C6B-417C-8BFB-AABB7315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291472"/>
            <a:ext cx="3200400" cy="5013732"/>
          </a:xfrm>
        </p:spPr>
        <p:txBody>
          <a:bodyPr/>
          <a:lstStyle/>
          <a:p>
            <a:pPr algn="just"/>
            <a:r>
              <a:rPr lang="en-US"/>
              <a:t>ArduPilot is a trusted, versatile, and open source autopilot system supporting many vehicle types: multi-copters, traditional helicopters, fixed wing aircraft, boats, submarines, rovers and more. </a:t>
            </a:r>
          </a:p>
          <a:p>
            <a:pPr marL="342900" indent="-342900" algn="just">
              <a:buAutoNum type="arabicPeriod"/>
            </a:pPr>
            <a:r>
              <a:rPr lang="en-US"/>
              <a:t>ArduPilot architecture for copter-type drone.</a:t>
            </a:r>
          </a:p>
          <a:p>
            <a:pPr marL="342900" indent="-342900" algn="just">
              <a:buAutoNum type="arabicPeriod"/>
            </a:pPr>
            <a:r>
              <a:rPr lang="en-US"/>
              <a:t>ArduPilot functionalities.</a:t>
            </a:r>
          </a:p>
          <a:p>
            <a:pPr algn="just"/>
            <a:r>
              <a:rPr lang="en-US"/>
              <a:t>2.1. Firmware.</a:t>
            </a:r>
          </a:p>
          <a:p>
            <a:pPr algn="just"/>
            <a:r>
              <a:rPr lang="en-US"/>
              <a:t>2.2. Software.</a:t>
            </a:r>
          </a:p>
          <a:p>
            <a:pPr algn="just"/>
            <a:r>
              <a:rPr lang="en-US"/>
              <a:t>2.3. Simulation.</a:t>
            </a:r>
          </a:p>
          <a:p>
            <a:pPr algn="just"/>
            <a:r>
              <a:rPr lang="en-US"/>
              <a:t>2.4. Unmanned vehicles.</a:t>
            </a:r>
          </a:p>
          <a:p>
            <a:pPr algn="just"/>
            <a:r>
              <a:rPr lang="en-US"/>
              <a:t>2.5. Ground control stations.</a:t>
            </a:r>
          </a:p>
          <a:p>
            <a:pPr algn="just"/>
            <a:r>
              <a:rPr lang="en-US"/>
              <a:t>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2C7F8-9F79-4431-83D2-063C5C1B1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541"/>
          <a:stretch/>
        </p:blipFill>
        <p:spPr>
          <a:xfrm>
            <a:off x="5065712" y="2408238"/>
            <a:ext cx="5962650" cy="1475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8454-477D-46C9-8A5B-E6C62ECD4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977" y="1727226"/>
            <a:ext cx="4374037" cy="2635637"/>
          </a:xfr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ARDUPILOT ARCHITECTURE FOR COPTER-TYPE DRONE</a:t>
            </a:r>
          </a:p>
        </p:txBody>
      </p:sp>
      <p:pic>
        <p:nvPicPr>
          <p:cNvPr id="7170" name="Picture 2" descr="../_images/ArduPilot_HighLevelArchecture.png">
            <a:extLst>
              <a:ext uri="{FF2B5EF4-FFF2-40B4-BE49-F238E27FC236}">
                <a16:creationId xmlns:a16="http://schemas.microsoft.com/office/drawing/2014/main" id="{F0A8F770-D077-4942-8073-8EE1823BED0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35" y="202248"/>
            <a:ext cx="6677320" cy="568559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8454-477D-46C9-8A5B-E6C62ECD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ARDUPILOT FUNCTIONALITIES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8F82D-D200-4349-A49F-A99AD556A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Firmware: Help to communicate with peripherals and allow developers to calibrate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Software: Combined with applications such as Mission Plannar or X Plane, ArduPilot can provide a GUI for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Simulation: Virtual hardwares are available for developers to test their code before experimenting on real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Unmanned vehicles: Support multiple configuration of copters and other unmanned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Ground control stations: Supports piloting process and streaming live video and data to the control center.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8454-477D-46C9-8A5B-E6C62ECD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FIRMWARE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8F82D-D200-4349-A49F-A99AD556A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ArduPilot provides a variety of libraries supporting multiple widely-used peripherals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Accelerometers.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Gyroscopes.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Barometer.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Compass.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Motors/servos.</a:t>
            </a:r>
          </a:p>
          <a:p>
            <a:pPr marL="0" indent="0">
              <a:buNone/>
            </a:pPr>
            <a:r>
              <a:rPr lang="en-US"/>
              <a:t>and more...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3EA2-85B9-4C06-B656-AE0BAAE7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</a:p>
        </p:txBody>
      </p:sp>
      <p:pic>
        <p:nvPicPr>
          <p:cNvPr id="1026" name="Picture 2" descr="Guided mode — Rover documentation">
            <a:extLst>
              <a:ext uri="{FF2B5EF4-FFF2-40B4-BE49-F238E27FC236}">
                <a16:creationId xmlns:a16="http://schemas.microsoft.com/office/drawing/2014/main" id="{0BB824C4-F5D1-4D92-AEA8-7299A045A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05" y="1846263"/>
            <a:ext cx="581291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7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3EA2-85B9-4C06-B656-AE0BAAE7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841913-1AC1-4F27-B543-75EB7398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524" y="1846263"/>
            <a:ext cx="74272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A5BC-B783-42A6-8B0A-657ACEF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UNMANNED VEHICLES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63D3B-9ADF-4FC8-880E-196E72A0E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722" y="1949958"/>
            <a:ext cx="92365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6806-FC58-4447-9D7E-18FB8AA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CONTROL STATION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F15DAE-8173-4622-9FF7-46D9D059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7" y="1918512"/>
            <a:ext cx="5402923" cy="320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47D8D-390D-43CB-9D4E-BB92AF1F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56" y="2912882"/>
            <a:ext cx="5214892" cy="27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7EF2D-A2E3-4408-8152-88B2E07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Drone.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187623-7336-42D0-847C-9DB487A4F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064813"/>
            <a:ext cx="6492875" cy="459184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AC7EAA-8C6B-417C-8BFB-AABB7315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Drone definition and classification.</a:t>
            </a:r>
          </a:p>
          <a:p>
            <a:pPr marL="342900" indent="-342900">
              <a:buAutoNum type="arabicPeriod"/>
            </a:pPr>
            <a:r>
              <a:rPr lang="en-US"/>
              <a:t>Copter configuration.</a:t>
            </a:r>
          </a:p>
          <a:p>
            <a:pPr marL="342900" indent="-342900">
              <a:buAutoNum type="arabicPeriod"/>
            </a:pPr>
            <a:r>
              <a:rPr lang="en-US"/>
              <a:t>Copter-type drone principle.</a:t>
            </a:r>
          </a:p>
          <a:p>
            <a:pPr marL="342900" indent="-342900">
              <a:buAutoNum type="arabicPeriod"/>
            </a:pPr>
            <a:r>
              <a:rPr lang="en-US"/>
              <a:t>Basic structure.</a:t>
            </a:r>
          </a:p>
          <a:p>
            <a:pPr marL="342900" indent="-342900">
              <a:buAutoNum type="arabicPeriod"/>
            </a:pPr>
            <a:r>
              <a:rPr lang="en-US"/>
              <a:t>Motor control and ESC.</a:t>
            </a:r>
          </a:p>
          <a:p>
            <a:pPr marL="342900" indent="-342900">
              <a:buAutoNum type="arabicPeriod"/>
            </a:pPr>
            <a:r>
              <a:rPr lang="en-US"/>
              <a:t>Sensors/receivers.</a:t>
            </a:r>
          </a:p>
          <a:p>
            <a:pPr marL="342900" indent="-342900">
              <a:buAutoNum type="arabicPeriod"/>
            </a:pPr>
            <a:r>
              <a:rPr lang="en-US"/>
              <a:t>Flight controllers and companion computers.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7EF2D-A2E3-4408-8152-88B2E07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523"/>
            <a:ext cx="3407790" cy="1112363"/>
          </a:xfrm>
        </p:spPr>
        <p:txBody>
          <a:bodyPr>
            <a:normAutofit/>
          </a:bodyPr>
          <a:lstStyle/>
          <a:p>
            <a:r>
              <a:rPr lang="en-US"/>
              <a:t>III. Real-time Robotics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AC7EAA-8C6B-417C-8BFB-AABB7315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366886"/>
            <a:ext cx="3200400" cy="4938318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/>
              <a:t>Hardware.</a:t>
            </a:r>
          </a:p>
          <a:p>
            <a:pPr algn="just"/>
            <a:r>
              <a:rPr lang="en-US"/>
              <a:t>1.1. Frame manufacturing.</a:t>
            </a:r>
          </a:p>
          <a:p>
            <a:pPr algn="just"/>
            <a:r>
              <a:rPr lang="en-US"/>
              <a:t>1.2. Self-design boards and battery packaging.</a:t>
            </a:r>
          </a:p>
          <a:p>
            <a:pPr marL="342900" indent="-342900" algn="just">
              <a:buFont typeface="+mj-lt"/>
              <a:buAutoNum type="arabicPeriod" startAt="2"/>
            </a:pPr>
            <a:r>
              <a:rPr lang="en-US"/>
              <a:t>Firmwares.</a:t>
            </a:r>
          </a:p>
          <a:p>
            <a:pPr marL="342900" indent="-342900" algn="just">
              <a:buFont typeface="+mj-lt"/>
              <a:buAutoNum type="arabicPeriod" startAt="3"/>
            </a:pPr>
            <a:r>
              <a:rPr lang="en-US"/>
              <a:t>Software - GUI.</a:t>
            </a:r>
          </a:p>
          <a:p>
            <a:pPr marL="342900" indent="-342900" algn="just">
              <a:buAutoNum type="arabicPeriod" startAt="3"/>
            </a:pPr>
            <a:r>
              <a:rPr lang="en-US"/>
              <a:t>AI.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CDD365-F4FA-4C49-91D4-5B874E81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25105"/>
            <a:ext cx="3407790" cy="3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6806-FC58-4447-9D7E-18FB8AA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308B3-308C-45C1-B0DA-8835A9F3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The outer parts of the drone’s body are self-crafted using carbon fiber as the main materials. For experimental models, they are made by alluminium or 3D-printed.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FFAFC-B255-436D-9156-6B8306DA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05" y="2554401"/>
            <a:ext cx="5394881" cy="3596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72D86-8B75-4145-9B24-D94A9466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61" y="2554401"/>
            <a:ext cx="5085574" cy="35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6806-FC58-4447-9D7E-18FB8AA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SELF-DESIGNED BOARDS AND BATTERY PACKAGING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308B3-308C-45C1-B0DA-8835A9F3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There are various boards and module here are self-designed:</a:t>
            </a:r>
          </a:p>
          <a:p>
            <a:pPr marL="0" indent="0">
              <a:buNone/>
            </a:pPr>
            <a:r>
              <a:rPr lang="en-US"/>
              <a:t>	- Extended boards for peripherals connecting to the flight controller.</a:t>
            </a:r>
          </a:p>
          <a:p>
            <a:pPr marL="0" indent="0">
              <a:buNone/>
            </a:pPr>
            <a:r>
              <a:rPr lang="en-US"/>
              <a:t>	- Compass module.</a:t>
            </a:r>
          </a:p>
          <a:p>
            <a:pPr marL="0" indent="0">
              <a:buNone/>
            </a:pPr>
            <a:r>
              <a:rPr lang="en-US"/>
              <a:t>	- BMS (Battery Management System) module.</a:t>
            </a:r>
          </a:p>
          <a:p>
            <a:pPr marL="0" indent="0">
              <a:buNone/>
            </a:pPr>
            <a:r>
              <a:rPr lang="en-US"/>
              <a:t>Also, battery packs of the drone are also created here (including experimenting and grouping the batteries).</a:t>
            </a:r>
          </a:p>
        </p:txBody>
      </p:sp>
    </p:spTree>
    <p:extLst>
      <p:ext uri="{BB962C8B-B14F-4D97-AF65-F5344CB8AC3E}">
        <p14:creationId xmlns:p14="http://schemas.microsoft.com/office/powerpoint/2010/main" val="13401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2C3663-3783-4759-BF13-A72C246B1B59}"/>
              </a:ext>
            </a:extLst>
          </p:cNvPr>
          <p:cNvSpPr/>
          <p:nvPr/>
        </p:nvSpPr>
        <p:spPr>
          <a:xfrm>
            <a:off x="2243578" y="2311137"/>
            <a:ext cx="2780907" cy="15742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Firmware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193A53-CDF2-432C-91FA-C7803F4D992F}"/>
              </a:ext>
            </a:extLst>
          </p:cNvPr>
          <p:cNvSpPr/>
          <p:nvPr/>
        </p:nvSpPr>
        <p:spPr>
          <a:xfrm>
            <a:off x="6449503" y="2311137"/>
            <a:ext cx="2780907" cy="15742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Motors (ESC) and sensors calibration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26A37-54D2-4BB2-BB75-9742A94FAF37}"/>
              </a:ext>
            </a:extLst>
          </p:cNvPr>
          <p:cNvSpPr/>
          <p:nvPr/>
        </p:nvSpPr>
        <p:spPr>
          <a:xfrm>
            <a:off x="6449503" y="408493"/>
            <a:ext cx="2780907" cy="15742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optimization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94BE0B-B536-4B27-ACE0-9B4B1A34A7D7}"/>
              </a:ext>
            </a:extLst>
          </p:cNvPr>
          <p:cNvSpPr/>
          <p:nvPr/>
        </p:nvSpPr>
        <p:spPr>
          <a:xfrm>
            <a:off x="6449503" y="4213781"/>
            <a:ext cx="2780907" cy="15742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management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8771D3-3356-41C7-8B40-0D1508335D34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5024485" y="1195631"/>
            <a:ext cx="1425018" cy="19026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B62A39-61CA-4036-8B3B-53EE0746FBB6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5024485" y="3098275"/>
            <a:ext cx="1425018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EEA83-5ECE-41CC-8918-225230D01B9B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024485" y="3098275"/>
            <a:ext cx="1425018" cy="19026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6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CF334-F6EE-489F-BA31-ED122BFE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22" y="477496"/>
            <a:ext cx="7678664" cy="5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6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D45D-A3C0-45A7-9000-3B4CC3DE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69410" cy="1450757"/>
          </a:xfrm>
        </p:spPr>
        <p:txBody>
          <a:bodyPr/>
          <a:lstStyle/>
          <a:p>
            <a:r>
              <a:rPr lang="en-US"/>
              <a:t>DRONE DEFINITION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94C4-AB26-44F0-8362-59706F462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34144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Copter-based drone: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9393C-D8A5-4C94-B108-0389F9B11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34144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Aeroplane-based drone (fixed-wing drone):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Japan Coast Guard to Replace Chinese Drones | UAS VISION">
            <a:extLst>
              <a:ext uri="{FF2B5EF4-FFF2-40B4-BE49-F238E27FC236}">
                <a16:creationId xmlns:a16="http://schemas.microsoft.com/office/drawing/2014/main" id="{A78FF40D-CFB2-4E75-983C-361E4894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48480"/>
            <a:ext cx="4568229" cy="2568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lab SLA-1 | Lowest price online | Global GPS Systems">
            <a:extLst>
              <a:ext uri="{FF2B5EF4-FFF2-40B4-BE49-F238E27FC236}">
                <a16:creationId xmlns:a16="http://schemas.microsoft.com/office/drawing/2014/main" id="{7CF95B53-6FE9-4940-A565-BBA62EF9F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2" b="17706"/>
          <a:stretch/>
        </p:blipFill>
        <p:spPr bwMode="auto">
          <a:xfrm>
            <a:off x="6900421" y="2348480"/>
            <a:ext cx="4255259" cy="2809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919F5-CA32-4465-AD01-0AB4523A5E9E}"/>
              </a:ext>
            </a:extLst>
          </p:cNvPr>
          <p:cNvSpPr txBox="1"/>
          <p:nvPr/>
        </p:nvSpPr>
        <p:spPr>
          <a:xfrm>
            <a:off x="838986" y="5419664"/>
            <a:ext cx="1072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Drones are defined as aircrafts without any human pilot, crew, or passengers onboard.</a:t>
            </a:r>
          </a:p>
        </p:txBody>
      </p:sp>
    </p:spTree>
    <p:extLst>
      <p:ext uri="{BB962C8B-B14F-4D97-AF65-F5344CB8AC3E}">
        <p14:creationId xmlns:p14="http://schemas.microsoft.com/office/powerpoint/2010/main" val="12485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9588-78AE-41F8-829B-0D9F3348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COPTER CONFIGURATION</a:t>
            </a:r>
          </a:p>
        </p:txBody>
      </p:sp>
      <p:pic>
        <p:nvPicPr>
          <p:cNvPr id="3074" name="Picture 2" descr="How to make a Quadcopter / Drone / Multirotor - DIY Tutorial">
            <a:extLst>
              <a:ext uri="{FF2B5EF4-FFF2-40B4-BE49-F238E27FC236}">
                <a16:creationId xmlns:a16="http://schemas.microsoft.com/office/drawing/2014/main" id="{1D62212A-289C-4C4D-9C85-FC4153A7F6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2413" y="2157413"/>
            <a:ext cx="6667500" cy="340042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7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58FBD0-3327-425E-B890-24C4BB2A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COPTER-TYPE (4 MOTORS) PRINCIPLE</a:t>
            </a:r>
          </a:p>
        </p:txBody>
      </p:sp>
      <p:pic>
        <p:nvPicPr>
          <p:cNvPr id="2050" name="Picture 2" descr="Working Principle and Components of Drone · CFD Flow Engineering">
            <a:extLst>
              <a:ext uri="{FF2B5EF4-FFF2-40B4-BE49-F238E27FC236}">
                <a16:creationId xmlns:a16="http://schemas.microsoft.com/office/drawing/2014/main" id="{50C2C66E-EE63-436F-9027-97FE8D61AD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8114"/>
            <a:ext cx="4266572" cy="283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7D5C9-4D2E-4F39-82F9-CCCAE937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84" y="1894787"/>
            <a:ext cx="5328396" cy="3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42C8-A8C2-4864-8F2E-5DF20F34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STRUCTURE</a:t>
            </a:r>
          </a:p>
        </p:txBody>
      </p:sp>
      <p:pic>
        <p:nvPicPr>
          <p:cNvPr id="4098" name="Picture 2" descr="https://api.ctia.org/wp-content/uploads/2019/04/drone-illustration.png">
            <a:extLst>
              <a:ext uri="{FF2B5EF4-FFF2-40B4-BE49-F238E27FC236}">
                <a16:creationId xmlns:a16="http://schemas.microsoft.com/office/drawing/2014/main" id="{24133D3C-1E49-4F28-BF3E-831E517F94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1960" y="1846263"/>
            <a:ext cx="50284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460-4114-4582-8FE3-B18FA5C6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C33CD-4B07-4117-8D26-C612F8F3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DC 3-phase brushless motors.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ESCs are used as a medium to control motors from flight controller.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ESC protocol: PWM, Oneshot, DSHOT, Multishot,...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6F934-D77E-457E-99A3-4F19975A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69" y="3506180"/>
            <a:ext cx="2483963" cy="2483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D6EE-56B1-48C3-86FF-42695C9E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08" y="3208362"/>
            <a:ext cx="4597846" cy="271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EDBF7-D232-4D54-B532-28BCA09CF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81" b="26461"/>
          <a:stretch/>
        </p:blipFill>
        <p:spPr>
          <a:xfrm>
            <a:off x="767344" y="3857414"/>
            <a:ext cx="2985951" cy="1617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4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9D48-BDF9-4AB5-84BE-24C0A0F8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SENSORS/RECEIVER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0436-64BF-40A1-9462-6ADFFBA3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99726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Accelerometer &amp; Gyrometers: Measure tilt angle, acceleration (velocity can also be derived from acceleration signal).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Antenna: Receive control signal from users via RC/wifi (telemetry in general).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GPS (optional): Locate global position of the robot (longitude, latitude).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Barometer: Measure (high) altitude of the robot.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Camera: Capture picture and video for instant processing using AI or collecting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Compass (optional): Determine drone direction.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IR camera/sensor (optional): Human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LIDAR: Altitude hold and object avoidance.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2370E-3A46-41B8-8E40-5E8463D3D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7" b="12715"/>
          <a:stretch/>
        </p:blipFill>
        <p:spPr>
          <a:xfrm>
            <a:off x="9464511" y="2534903"/>
            <a:ext cx="1797771" cy="1367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04A13-C96A-4DE9-9422-4781518F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285" y="4323097"/>
            <a:ext cx="1545997" cy="15459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997FA-55BE-4604-A280-52028D8548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7" b="7766"/>
          <a:stretch/>
        </p:blipFill>
        <p:spPr>
          <a:xfrm>
            <a:off x="6648107" y="4323097"/>
            <a:ext cx="1877651" cy="15459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67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7C89-E40A-43AD-A545-4D47B90F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FLIGHT CONTROLLER AND COMPANION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79D3-E96B-476E-9C85-935652504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054499" cy="4338250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Flight controller: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Main processor of the drone.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Read input value from the sensor and return output signal to control motors and servos.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Communicate with ground control station.</a:t>
            </a:r>
          </a:p>
          <a:p>
            <a:pPr marL="0" indent="0">
              <a:buNone/>
            </a:pPr>
            <a:r>
              <a:rPr lang="en-US"/>
              <a:t>Companion computer (microcontrollers with telemetry connection are mainly used):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Execute AI task (optional) using camera image/IR camera/IR sensor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Determine trajectory for the drone.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CAD80-EE4D-452E-A735-398B9D5F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9" t="17733" r="13253" b="13126"/>
          <a:stretch/>
        </p:blipFill>
        <p:spPr>
          <a:xfrm>
            <a:off x="9143372" y="1998459"/>
            <a:ext cx="1951348" cy="18589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E9AE6-DF59-4E7D-8BA7-1E749A45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30" y="4118513"/>
            <a:ext cx="2817350" cy="18589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411</TotalTime>
  <Words>620</Words>
  <Application>Microsoft Office PowerPoint</Application>
  <PresentationFormat>Widescreen</PresentationFormat>
  <Paragraphs>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Retrospect</vt:lpstr>
      <vt:lpstr>DRONE (COPTER-TYPE) AND ARDUPILOT</vt:lpstr>
      <vt:lpstr>I. Drone.</vt:lpstr>
      <vt:lpstr>DRONE DEFINITION AND CLASSIFICATION</vt:lpstr>
      <vt:lpstr>COPTER CONFIGURATION</vt:lpstr>
      <vt:lpstr>COPTER-TYPE (4 MOTORS) PRINCIPLE</vt:lpstr>
      <vt:lpstr>BASIC STRUCTURE</vt:lpstr>
      <vt:lpstr>MOTOR CONTROL</vt:lpstr>
      <vt:lpstr>SENSORS/RECEIVER</vt:lpstr>
      <vt:lpstr>FLIGHT CONTROLLER AND COMPANION COMPUTER</vt:lpstr>
      <vt:lpstr>DRONE CONTROL DIAGRAM</vt:lpstr>
      <vt:lpstr>PowerPoint Presentation</vt:lpstr>
      <vt:lpstr>II. ArduPilot</vt:lpstr>
      <vt:lpstr>ARDUPILOT ARCHITECTURE FOR COPTER-TYPE DRONE</vt:lpstr>
      <vt:lpstr>ARDUPILOT FUNCTIONALITIES</vt:lpstr>
      <vt:lpstr>FIRMWARE</vt:lpstr>
      <vt:lpstr>SOFTWARE</vt:lpstr>
      <vt:lpstr>SIMULATION</vt:lpstr>
      <vt:lpstr>UNMANNED VEHICLES</vt:lpstr>
      <vt:lpstr>GROUND CONTROL STATION</vt:lpstr>
      <vt:lpstr>III. Real-time Robotics</vt:lpstr>
      <vt:lpstr>FRAME MANUFACTURING</vt:lpstr>
      <vt:lpstr>SELF-DESIGNED BOARDS AND BATTERY PACKAGING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Kanata Ichijou</dc:creator>
  <cp:lastModifiedBy>Kanata Ichijou</cp:lastModifiedBy>
  <cp:revision>74</cp:revision>
  <dcterms:created xsi:type="dcterms:W3CDTF">2022-07-01T01:07:30Z</dcterms:created>
  <dcterms:modified xsi:type="dcterms:W3CDTF">2022-07-01T08:45:45Z</dcterms:modified>
</cp:coreProperties>
</file>